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Merriweather" panose="020B0604020202020204" charset="0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4735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1781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1635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20576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42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86182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8599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98358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79559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11026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3887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228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57847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01213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0220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96285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27911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20014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45323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148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4710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763560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Ubuntu 20.04 Secure Server Hardening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676299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Final Report – July 2025</a:t>
            </a:r>
            <a:b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</a:b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Ramjith M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982" y="996434"/>
            <a:ext cx="6229707" cy="22046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982" y="3459837"/>
            <a:ext cx="6229707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Login Page</a:t>
            </a:r>
            <a:endParaRPr lang="en-US" sz="1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331" y="996434"/>
            <a:ext cx="5343525" cy="204501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3331" y="3300174"/>
            <a:ext cx="6229707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disabled services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804982" y="4379714"/>
            <a:ext cx="5750123" cy="718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Executive Summary</a:t>
            </a:r>
            <a:endParaRPr lang="en-US" sz="4500" dirty="0"/>
          </a:p>
        </p:txBody>
      </p:sp>
      <p:sp>
        <p:nvSpPr>
          <p:cNvPr id="7" name="Shape 3"/>
          <p:cNvSpPr/>
          <p:nvPr/>
        </p:nvSpPr>
        <p:spPr>
          <a:xfrm>
            <a:off x="804982" y="5443418"/>
            <a:ext cx="517446" cy="517446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42" y="5486519"/>
            <a:ext cx="344924" cy="43124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552337" y="5522476"/>
            <a:ext cx="2875002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Purpose</a:t>
            </a:r>
            <a:endParaRPr lang="en-US" sz="2250" dirty="0"/>
          </a:p>
        </p:txBody>
      </p:sp>
      <p:sp>
        <p:nvSpPr>
          <p:cNvPr id="10" name="Text 5"/>
          <p:cNvSpPr/>
          <p:nvPr/>
        </p:nvSpPr>
        <p:spPr>
          <a:xfrm>
            <a:off x="1552337" y="6019800"/>
            <a:ext cx="3401139" cy="1104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Harden a Linux server using CIS benchmarks for robust security posture.</a:t>
            </a:r>
            <a:endParaRPr lang="en-US" sz="1800" dirty="0"/>
          </a:p>
        </p:txBody>
      </p:sp>
      <p:sp>
        <p:nvSpPr>
          <p:cNvPr id="11" name="Shape 6"/>
          <p:cNvSpPr/>
          <p:nvPr/>
        </p:nvSpPr>
        <p:spPr>
          <a:xfrm>
            <a:off x="5240893" y="5443418"/>
            <a:ext cx="517446" cy="517446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7154" y="5486519"/>
            <a:ext cx="344924" cy="43124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5988248" y="5522476"/>
            <a:ext cx="2875002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Tools Utilised</a:t>
            </a:r>
            <a:endParaRPr lang="en-US" sz="2250" dirty="0"/>
          </a:p>
        </p:txBody>
      </p:sp>
      <p:sp>
        <p:nvSpPr>
          <p:cNvPr id="14" name="Text 8"/>
          <p:cNvSpPr/>
          <p:nvPr/>
        </p:nvSpPr>
        <p:spPr>
          <a:xfrm>
            <a:off x="5988248" y="6019800"/>
            <a:ext cx="3401139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Nmap, OpenVAS, Lynis, auditd, UFW, PAM, rkhunter, chkrootkit for comprehensive assessment.</a:t>
            </a:r>
            <a:endParaRPr lang="en-US" sz="1800" dirty="0"/>
          </a:p>
        </p:txBody>
      </p:sp>
      <p:sp>
        <p:nvSpPr>
          <p:cNvPr id="15" name="Shape 9"/>
          <p:cNvSpPr/>
          <p:nvPr/>
        </p:nvSpPr>
        <p:spPr>
          <a:xfrm>
            <a:off x="9676805" y="5443418"/>
            <a:ext cx="517446" cy="517446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63065" y="5486519"/>
            <a:ext cx="344924" cy="43124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0424160" y="5522476"/>
            <a:ext cx="2875002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Outcome</a:t>
            </a:r>
            <a:endParaRPr lang="en-US" sz="2250" dirty="0"/>
          </a:p>
        </p:txBody>
      </p:sp>
      <p:sp>
        <p:nvSpPr>
          <p:cNvPr id="18" name="Text 11"/>
          <p:cNvSpPr/>
          <p:nvPr/>
        </p:nvSpPr>
        <p:spPr>
          <a:xfrm>
            <a:off x="10424160" y="6019800"/>
            <a:ext cx="3401258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Achieved Lynis score of 73, zero high/medium vulnerabilities, and hardened SSH/services.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549360"/>
            <a:ext cx="829413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Before vs. After Comparison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269081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56370" y="2737068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5923" y="277558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Initial Nmap Scan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5923" y="3309104"/>
            <a:ext cx="366617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Port 22 open (SSH exposed)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640586" y="269081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733157" y="2737068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6442710" y="2775585"/>
            <a:ext cx="319623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Hardened Nmap Scan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6442710" y="3309104"/>
            <a:ext cx="36662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Port 22 filtered (SSH secured)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3798" y="398156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56370" y="4027825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5923" y="406634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Initial Lynis Score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5923" y="4599861"/>
            <a:ext cx="366617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Approx. 50 (suboptimal)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5640586" y="398156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5733157" y="4027825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8" name="Text 15"/>
          <p:cNvSpPr/>
          <p:nvPr/>
        </p:nvSpPr>
        <p:spPr>
          <a:xfrm>
            <a:off x="6442710" y="406634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Final Lynis Score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6442710" y="4599861"/>
            <a:ext cx="36662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73 (improved security)</a:t>
            </a:r>
            <a:endParaRPr lang="en-US" sz="1900" dirty="0"/>
          </a:p>
        </p:txBody>
      </p:sp>
      <p:sp>
        <p:nvSpPr>
          <p:cNvPr id="20" name="Shape 17"/>
          <p:cNvSpPr/>
          <p:nvPr/>
        </p:nvSpPr>
        <p:spPr>
          <a:xfrm>
            <a:off x="863798" y="527232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956370" y="5318581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22" name="Text 19"/>
          <p:cNvSpPr/>
          <p:nvPr/>
        </p:nvSpPr>
        <p:spPr>
          <a:xfrm>
            <a:off x="1665923" y="5357098"/>
            <a:ext cx="309467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Initial OpenVAS Scan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1665923" y="5890617"/>
            <a:ext cx="366617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24 informational/debug vulnerabilities</a:t>
            </a:r>
            <a:endParaRPr lang="en-US" sz="1900" dirty="0"/>
          </a:p>
        </p:txBody>
      </p:sp>
      <p:sp>
        <p:nvSpPr>
          <p:cNvPr id="24" name="Shape 21"/>
          <p:cNvSpPr/>
          <p:nvPr/>
        </p:nvSpPr>
        <p:spPr>
          <a:xfrm>
            <a:off x="5640586" y="527232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5733157" y="5318581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26" name="Text 23"/>
          <p:cNvSpPr/>
          <p:nvPr/>
        </p:nvSpPr>
        <p:spPr>
          <a:xfrm>
            <a:off x="6442710" y="535709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Final OpenVAS Scan</a:t>
            </a:r>
            <a:endParaRPr lang="en-US" sz="2400" dirty="0"/>
          </a:p>
        </p:txBody>
      </p:sp>
      <p:sp>
        <p:nvSpPr>
          <p:cNvPr id="27" name="Text 24"/>
          <p:cNvSpPr/>
          <p:nvPr/>
        </p:nvSpPr>
        <p:spPr>
          <a:xfrm>
            <a:off x="6442710" y="5890617"/>
            <a:ext cx="3666292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Zero real vulnerabilities detected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2247" y="653891"/>
            <a:ext cx="9220319" cy="743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System Configuration Summary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47" y="1872496"/>
            <a:ext cx="594479" cy="59447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2247" y="2764155"/>
            <a:ext cx="2972514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SSH Hardening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832247" y="3278386"/>
            <a:ext cx="4123849" cy="1141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Disabled root login, enforced key-based authentication, limited user access.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3276" y="1872496"/>
            <a:ext cx="594479" cy="59447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3276" y="2764155"/>
            <a:ext cx="2972514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PAM Policies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5253276" y="3278386"/>
            <a:ext cx="4123849" cy="1141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Mandatory strong password complexity and expiry enforced for all users.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4304" y="1872496"/>
            <a:ext cx="594479" cy="59447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4304" y="2764155"/>
            <a:ext cx="2972514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Audit Logging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9674304" y="3278386"/>
            <a:ext cx="4123849" cy="1148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Comprehensive system activity logging enabled via </a:t>
            </a:r>
            <a:r>
              <a:rPr lang="en-US" sz="18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auditd</a:t>
            </a: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for forensic analysis.</a:t>
            </a:r>
            <a:endParaRPr lang="en-US" sz="18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247" y="5021699"/>
            <a:ext cx="594479" cy="59447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2247" y="5913358"/>
            <a:ext cx="2972514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Automatic Updates</a:t>
            </a:r>
            <a:endParaRPr lang="en-US" sz="2300" dirty="0"/>
          </a:p>
        </p:txBody>
      </p:sp>
      <p:sp>
        <p:nvSpPr>
          <p:cNvPr id="14" name="Text 8"/>
          <p:cNvSpPr/>
          <p:nvPr/>
        </p:nvSpPr>
        <p:spPr>
          <a:xfrm>
            <a:off x="832247" y="6427589"/>
            <a:ext cx="4123849" cy="1148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Configured </a:t>
            </a:r>
            <a:r>
              <a:rPr lang="en-US" sz="185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unattended-upgrades</a:t>
            </a: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for timely security patch application.</a:t>
            </a:r>
            <a:endParaRPr lang="en-US" sz="18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3276" y="5021699"/>
            <a:ext cx="594479" cy="59447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53276" y="5913358"/>
            <a:ext cx="3651528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File &amp; Service Lockdowns</a:t>
            </a:r>
            <a:endParaRPr lang="en-US" sz="2300" dirty="0"/>
          </a:p>
        </p:txBody>
      </p:sp>
      <p:sp>
        <p:nvSpPr>
          <p:cNvPr id="17" name="Text 10"/>
          <p:cNvSpPr/>
          <p:nvPr/>
        </p:nvSpPr>
        <p:spPr>
          <a:xfrm>
            <a:off x="5253276" y="6427589"/>
            <a:ext cx="4123849" cy="1141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Secured critical system files and disabled unnecessary services to reduce attack surface.</a:t>
            </a:r>
            <a:endParaRPr lang="en-US" sz="18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74304" y="5021699"/>
            <a:ext cx="594479" cy="594479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9674304" y="5913358"/>
            <a:ext cx="4123849" cy="1114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Hardened Linux server using CIS benchmarks for robust security posture.</a:t>
            </a:r>
            <a:endParaRPr lang="en-US" sz="2300" dirty="0"/>
          </a:p>
        </p:txBody>
      </p:sp>
      <p:sp>
        <p:nvSpPr>
          <p:cNvPr id="20" name="Text 12"/>
          <p:cNvSpPr/>
          <p:nvPr/>
        </p:nvSpPr>
        <p:spPr>
          <a:xfrm>
            <a:off x="9674304" y="7170777"/>
            <a:ext cx="4123849" cy="380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9961" y="502801"/>
            <a:ext cx="8606909" cy="571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CIS Compliance Table: Applied Controls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639961" y="1439942"/>
            <a:ext cx="13350478" cy="6297930"/>
          </a:xfrm>
          <a:prstGeom prst="roundRect">
            <a:avLst>
              <a:gd name="adj" fmla="val 121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47581" y="1447562"/>
            <a:ext cx="13335238" cy="52709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830580" y="1564838"/>
            <a:ext cx="496466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CIS Control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168390" y="1564838"/>
            <a:ext cx="362735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Status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10168890" y="1564838"/>
            <a:ext cx="363116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Details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647581" y="1974652"/>
            <a:ext cx="13335238" cy="8348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830580" y="2091928"/>
            <a:ext cx="496466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Disable Unused Filesystems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6168390" y="2091928"/>
            <a:ext cx="362735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Implemented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10168890" y="2091928"/>
            <a:ext cx="3631168" cy="600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cramfs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</a:t>
            </a: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freevxfs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etc. disabled via </a:t>
            </a: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modprobe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647581" y="2809518"/>
            <a:ext cx="13335238" cy="8348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30580" y="2926794"/>
            <a:ext cx="496466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Secure SSH Configuration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168390" y="2926794"/>
            <a:ext cx="362735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Implemented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10168890" y="2926794"/>
            <a:ext cx="3631168" cy="600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PermitRootLogin no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</a:t>
            </a: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PasswordAuthentication no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400" dirty="0"/>
          </a:p>
        </p:txBody>
      </p:sp>
      <p:sp>
        <p:nvSpPr>
          <p:cNvPr id="16" name="Shape 14"/>
          <p:cNvSpPr/>
          <p:nvPr/>
        </p:nvSpPr>
        <p:spPr>
          <a:xfrm>
            <a:off x="647581" y="3644384"/>
            <a:ext cx="13335238" cy="82724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830580" y="3761661"/>
            <a:ext cx="496466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 Password Policy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6168390" y="3761661"/>
            <a:ext cx="362735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Implemented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10168890" y="3761661"/>
            <a:ext cx="363116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pam_pwquality.so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configured for complexity.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647581" y="4471630"/>
            <a:ext cx="13335238" cy="5347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830580" y="4588907"/>
            <a:ext cx="496466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Configure System Accounting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168390" y="4588907"/>
            <a:ext cx="362735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Implemented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10168890" y="4588907"/>
            <a:ext cx="3631168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auditd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rules in place for critical events.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647581" y="5006340"/>
            <a:ext cx="13335238" cy="82724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830580" y="5123617"/>
            <a:ext cx="496466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Ensure Automatic Updates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6168390" y="5123617"/>
            <a:ext cx="362735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Implemented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10168890" y="5123617"/>
            <a:ext cx="363116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unattended-upgrades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enabled and configured.</a:t>
            </a:r>
            <a:endParaRPr lang="en-US" sz="1400" dirty="0"/>
          </a:p>
        </p:txBody>
      </p:sp>
      <p:sp>
        <p:nvSpPr>
          <p:cNvPr id="28" name="Shape 26"/>
          <p:cNvSpPr/>
          <p:nvPr/>
        </p:nvSpPr>
        <p:spPr>
          <a:xfrm>
            <a:off x="647581" y="5833586"/>
            <a:ext cx="13335238" cy="5347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30580" y="5950863"/>
            <a:ext cx="4964668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Restrict Access to </a:t>
            </a: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/etc/passwd</a:t>
            </a:r>
            <a:endParaRPr lang="en-US" sz="1400" dirty="0"/>
          </a:p>
        </p:txBody>
      </p:sp>
      <p:sp>
        <p:nvSpPr>
          <p:cNvPr id="30" name="Text 28"/>
          <p:cNvSpPr/>
          <p:nvPr/>
        </p:nvSpPr>
        <p:spPr>
          <a:xfrm>
            <a:off x="6168390" y="5950863"/>
            <a:ext cx="362735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Implemented</a:t>
            </a:r>
            <a:endParaRPr lang="en-US" sz="1400" dirty="0"/>
          </a:p>
        </p:txBody>
      </p:sp>
      <p:sp>
        <p:nvSpPr>
          <p:cNvPr id="31" name="Text 29"/>
          <p:cNvSpPr/>
          <p:nvPr/>
        </p:nvSpPr>
        <p:spPr>
          <a:xfrm>
            <a:off x="10168890" y="5950863"/>
            <a:ext cx="3631168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Permissions set to </a:t>
            </a: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644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(root:root).</a:t>
            </a:r>
            <a:endParaRPr lang="en-US" sz="1400" dirty="0"/>
          </a:p>
        </p:txBody>
      </p:sp>
      <p:sp>
        <p:nvSpPr>
          <p:cNvPr id="32" name="Shape 30"/>
          <p:cNvSpPr/>
          <p:nvPr/>
        </p:nvSpPr>
        <p:spPr>
          <a:xfrm>
            <a:off x="647581" y="6368296"/>
            <a:ext cx="13335238" cy="53471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30580" y="6485573"/>
            <a:ext cx="4964668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Restrict Access to </a:t>
            </a: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/etc/shadow</a:t>
            </a:r>
            <a:endParaRPr lang="en-US" sz="1400" dirty="0"/>
          </a:p>
        </p:txBody>
      </p:sp>
      <p:sp>
        <p:nvSpPr>
          <p:cNvPr id="34" name="Text 32"/>
          <p:cNvSpPr/>
          <p:nvPr/>
        </p:nvSpPr>
        <p:spPr>
          <a:xfrm>
            <a:off x="6168390" y="6485573"/>
            <a:ext cx="362735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Implemented</a:t>
            </a:r>
            <a:endParaRPr lang="en-US" sz="1400" dirty="0"/>
          </a:p>
        </p:txBody>
      </p:sp>
      <p:sp>
        <p:nvSpPr>
          <p:cNvPr id="35" name="Text 33"/>
          <p:cNvSpPr/>
          <p:nvPr/>
        </p:nvSpPr>
        <p:spPr>
          <a:xfrm>
            <a:off x="10168890" y="6485573"/>
            <a:ext cx="3631168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Permissions set to </a:t>
            </a: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640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(root:shadow).</a:t>
            </a:r>
            <a:endParaRPr lang="en-US" sz="1400" dirty="0"/>
          </a:p>
        </p:txBody>
      </p:sp>
      <p:sp>
        <p:nvSpPr>
          <p:cNvPr id="36" name="Shape 34"/>
          <p:cNvSpPr/>
          <p:nvPr/>
        </p:nvSpPr>
        <p:spPr>
          <a:xfrm>
            <a:off x="647581" y="6903006"/>
            <a:ext cx="13335238" cy="82724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30580" y="7020282"/>
            <a:ext cx="496466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Remove Unnecessary Services</a:t>
            </a:r>
            <a:endParaRPr lang="en-US" sz="1400" dirty="0"/>
          </a:p>
        </p:txBody>
      </p:sp>
      <p:sp>
        <p:nvSpPr>
          <p:cNvPr id="38" name="Text 36"/>
          <p:cNvSpPr/>
          <p:nvPr/>
        </p:nvSpPr>
        <p:spPr>
          <a:xfrm>
            <a:off x="6168390" y="7020282"/>
            <a:ext cx="362735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✅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Implemented</a:t>
            </a:r>
            <a:endParaRPr lang="en-US" sz="1400" dirty="0"/>
          </a:p>
        </p:txBody>
      </p:sp>
      <p:sp>
        <p:nvSpPr>
          <p:cNvPr id="39" name="Text 37"/>
          <p:cNvSpPr/>
          <p:nvPr/>
        </p:nvSpPr>
        <p:spPr>
          <a:xfrm>
            <a:off x="10168890" y="7020282"/>
            <a:ext cx="363116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Disabled non-essential system services using </a:t>
            </a:r>
            <a:r>
              <a:rPr lang="en-US" sz="1400" dirty="0">
                <a:solidFill>
                  <a:srgbClr val="E2E6E9"/>
                </a:solidFill>
                <a:highlight>
                  <a:srgbClr val="16222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systemctl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10352246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Visual Proof: UFW Status &amp; SSH Config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098" y="1866662"/>
            <a:ext cx="2786063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UFW Status Verbose</a:t>
            </a:r>
            <a:endParaRPr lang="en-US" sz="2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098" y="2465665"/>
            <a:ext cx="6263283" cy="448758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80098" y="7203996"/>
            <a:ext cx="6263283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Firewall is active and correctly configured to filter SSH and allow custom port 54321.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4640" y="1866662"/>
            <a:ext cx="3864412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Hardened SSH Configuration</a:t>
            </a:r>
            <a:endParaRPr lang="en-US" sz="2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4640" y="2465665"/>
            <a:ext cx="5313283" cy="398490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94640" y="6701314"/>
            <a:ext cx="6263283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SSH daemon configured to disallow root login and password authentication, enhancing security.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2120" y="607338"/>
            <a:ext cx="9211628" cy="689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Visual Proof: PAM &amp; Audit Logging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72120" y="1848088"/>
            <a:ext cx="2831544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PAM Password Policy</a:t>
            </a:r>
            <a:endParaRPr lang="en-US" sz="2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20" y="2440900"/>
            <a:ext cx="5370433" cy="402776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2120" y="6716792"/>
            <a:ext cx="6273998" cy="705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Password policy enforces strong complexity with minimum length and character variation.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91901" y="1848088"/>
            <a:ext cx="2757607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Auditctl Rules</a:t>
            </a:r>
            <a:endParaRPr lang="en-US" sz="2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1901" y="2440900"/>
            <a:ext cx="5492948" cy="40288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91901" y="6717863"/>
            <a:ext cx="6273998" cy="7058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Active audit rules ensure critical system events are logged for security monitoring.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503640"/>
            <a:ext cx="92452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Remaining Warnings &amp; Next Steps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341637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370" y="3462635"/>
            <a:ext cx="370165" cy="4627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65923" y="3501152"/>
            <a:ext cx="350186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GRUB Password Not Set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1665923" y="4034671"/>
            <a:ext cx="844307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Recommendation: Set a GRUB password to prevent unauthorised boot option modification.</a:t>
            </a:r>
            <a:endParaRPr lang="en-US" sz="1900" dirty="0"/>
          </a:p>
        </p:txBody>
      </p:sp>
      <p:sp>
        <p:nvSpPr>
          <p:cNvPr id="8" name="Shape 4"/>
          <p:cNvSpPr/>
          <p:nvPr/>
        </p:nvSpPr>
        <p:spPr>
          <a:xfrm>
            <a:off x="863798" y="531792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370" y="5364182"/>
            <a:ext cx="370165" cy="46279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65923" y="5402699"/>
            <a:ext cx="3116104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SMTP Banner Visible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1665923" y="5936218"/>
            <a:ext cx="844307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Recommendation: Obscure or change the SMTP banner to avoid revealing service version.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464</Words>
  <Application>Microsoft Office PowerPoint</Application>
  <PresentationFormat>Custom</PresentationFormat>
  <Paragraphs>93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Merriweather</vt:lpstr>
      <vt:lpstr>Calibri Light</vt:lpstr>
      <vt:lpstr>Consolas</vt:lpstr>
      <vt:lpstr>Arial</vt:lpstr>
      <vt:lpstr>Calibri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Ramjith </cp:lastModifiedBy>
  <cp:revision>2</cp:revision>
  <dcterms:created xsi:type="dcterms:W3CDTF">2025-07-26T06:36:03Z</dcterms:created>
  <dcterms:modified xsi:type="dcterms:W3CDTF">2025-07-26T07:10:34Z</dcterms:modified>
</cp:coreProperties>
</file>